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9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8" roundtripDataSignature="AMtx7mgsNfDcTO5+EYBXssrIYJ6lAd2cB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25A082-9584-B16B-D359-3CE95760F027}" name="BernausLopez, Irene (FAOCL)" initials="IB" userId="S::Irene.BernausLopez@fao.org::2a51798e-cf22-41af-9f79-d18a3b065a4a" providerId="AD"/>
  <p188:author id="{4D03B2A8-6A07-4DF1-806F-591F9FE87BD1}" name="ReyBrina, JuanCarlos (FAORLC)" initials="RJ" userId="S::juan.reybrina@fao.org::86d4f98d-fcbd-49fc-878f-f4cbc39fe5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49879D-4B17-47CC-96CF-686E9D86BDA1}" v="4" dt="2026-08-10T19:31:42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16" y="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ausLopez, Irene (FAOCL)" userId="2a51798e-cf22-41af-9f79-d18a3b065a4a" providerId="ADAL" clId="{95C2CA2A-735E-43AB-84AD-3A6FA6CE55F5}"/>
    <pc:docChg chg="undo custSel addSld delSld modSld sldOrd">
      <pc:chgData name="BernausLopez, Irene (FAOCL)" userId="2a51798e-cf22-41af-9f79-d18a3b065a4a" providerId="ADAL" clId="{95C2CA2A-735E-43AB-84AD-3A6FA6CE55F5}" dt="2026-08-10T19:36:11.620" v="949" actId="2085"/>
      <pc:docMkLst>
        <pc:docMk/>
      </pc:docMkLst>
      <pc:sldChg chg="addSp modSp mod modCm">
        <pc:chgData name="BernausLopez, Irene (FAOCL)" userId="2a51798e-cf22-41af-9f79-d18a3b065a4a" providerId="ADAL" clId="{95C2CA2A-735E-43AB-84AD-3A6FA6CE55F5}" dt="2026-08-10T19:20:41.129" v="871" actId="1038"/>
        <pc:sldMkLst>
          <pc:docMk/>
          <pc:sldMk cId="0" sldId="257"/>
        </pc:sldMkLst>
        <pc:picChg chg="add mod">
          <ac:chgData name="BernausLopez, Irene (FAOCL)" userId="2a51798e-cf22-41af-9f79-d18a3b065a4a" providerId="ADAL" clId="{95C2CA2A-735E-43AB-84AD-3A6FA6CE55F5}" dt="2026-08-10T19:20:41.129" v="871" actId="1038"/>
          <ac:picMkLst>
            <pc:docMk/>
            <pc:sldMk cId="0" sldId="257"/>
            <ac:picMk id="3" creationId="{7E7963E5-5652-9D64-E584-51E5FCCCC367}"/>
          </ac:picMkLst>
        </pc:picChg>
        <pc:picChg chg="mod modCrop">
          <ac:chgData name="BernausLopez, Irene (FAOCL)" userId="2a51798e-cf22-41af-9f79-d18a3b065a4a" providerId="ADAL" clId="{95C2CA2A-735E-43AB-84AD-3A6FA6CE55F5}" dt="2026-08-10T19:20:41.129" v="871" actId="1038"/>
          <ac:picMkLst>
            <pc:docMk/>
            <pc:sldMk cId="0" sldId="257"/>
            <ac:picMk id="68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57:39.365" v="740" actId="20577"/>
              <pc2:cmMkLst xmlns:pc2="http://schemas.microsoft.com/office/powerpoint/2019/9/main/command">
                <pc:docMk/>
                <pc:sldMk cId="0" sldId="257"/>
                <pc2:cmMk id="{755D62FE-9FC7-4ED4-BACB-3A6E9AF66E20}"/>
              </pc2:cmMkLst>
            </pc226:cmChg>
          </p:ext>
        </pc:extLst>
      </pc:sldChg>
      <pc:sldChg chg="modSp mod">
        <pc:chgData name="BernausLopez, Irene (FAOCL)" userId="2a51798e-cf22-41af-9f79-d18a3b065a4a" providerId="ADAL" clId="{95C2CA2A-735E-43AB-84AD-3A6FA6CE55F5}" dt="2026-08-10T19:36:11.620" v="949" actId="2085"/>
        <pc:sldMkLst>
          <pc:docMk/>
          <pc:sldMk cId="0" sldId="258"/>
        </pc:sldMkLst>
        <pc:picChg chg="mod">
          <ac:chgData name="BernausLopez, Irene (FAOCL)" userId="2a51798e-cf22-41af-9f79-d18a3b065a4a" providerId="ADAL" clId="{95C2CA2A-735E-43AB-84AD-3A6FA6CE55F5}" dt="2026-08-10T19:36:11.620" v="949" actId="2085"/>
          <ac:picMkLst>
            <pc:docMk/>
            <pc:sldMk cId="0" sldId="258"/>
            <ac:picMk id="83" creationId="{00000000-0000-0000-0000-000000000000}"/>
          </ac:picMkLst>
        </pc:picChg>
      </pc:sldChg>
      <pc:sldChg chg="addSp delSp del mod">
        <pc:chgData name="BernausLopez, Irene (FAOCL)" userId="2a51798e-cf22-41af-9f79-d18a3b065a4a" providerId="ADAL" clId="{95C2CA2A-735E-43AB-84AD-3A6FA6CE55F5}" dt="2026-08-10T19:31:47.737" v="948" actId="47"/>
        <pc:sldMkLst>
          <pc:docMk/>
          <pc:sldMk cId="0" sldId="277"/>
        </pc:sldMkLst>
        <pc:picChg chg="add del">
          <ac:chgData name="BernausLopez, Irene (FAOCL)" userId="2a51798e-cf22-41af-9f79-d18a3b065a4a" providerId="ADAL" clId="{95C2CA2A-735E-43AB-84AD-3A6FA6CE55F5}" dt="2026-08-10T19:21:51.559" v="873" actId="478"/>
          <ac:picMkLst>
            <pc:docMk/>
            <pc:sldMk cId="0" sldId="277"/>
            <ac:picMk id="325" creationId="{00000000-0000-0000-0000-000000000000}"/>
          </ac:picMkLst>
        </pc:picChg>
      </pc:sldChg>
      <pc:sldChg chg="addSp delSp modSp add del mod ord">
        <pc:chgData name="BernausLopez, Irene (FAOCL)" userId="2a51798e-cf22-41af-9f79-d18a3b065a4a" providerId="ADAL" clId="{95C2CA2A-735E-43AB-84AD-3A6FA6CE55F5}" dt="2026-08-10T19:31:45.425" v="947" actId="47"/>
        <pc:sldMkLst>
          <pc:docMk/>
          <pc:sldMk cId="4029543333" sldId="278"/>
        </pc:sldMkLst>
        <pc:spChg chg="del">
          <ac:chgData name="BernausLopez, Irene (FAOCL)" userId="2a51798e-cf22-41af-9f79-d18a3b065a4a" providerId="ADAL" clId="{95C2CA2A-735E-43AB-84AD-3A6FA6CE55F5}" dt="2026-08-10T19:24:41.380" v="886" actId="478"/>
          <ac:spMkLst>
            <pc:docMk/>
            <pc:sldMk cId="4029543333" sldId="278"/>
            <ac:spMk id="56" creationId="{1DB6ACEA-6FA3-F00C-2D80-92E882C7F7DE}"/>
          </ac:spMkLst>
        </pc:spChg>
        <pc:spChg chg="del">
          <ac:chgData name="BernausLopez, Irene (FAOCL)" userId="2a51798e-cf22-41af-9f79-d18a3b065a4a" providerId="ADAL" clId="{95C2CA2A-735E-43AB-84AD-3A6FA6CE55F5}" dt="2026-08-10T19:24:45.827" v="888" actId="478"/>
          <ac:spMkLst>
            <pc:docMk/>
            <pc:sldMk cId="4029543333" sldId="278"/>
            <ac:spMk id="57" creationId="{E715355C-039E-986F-BF1E-64144F9C66AC}"/>
          </ac:spMkLst>
        </pc:spChg>
        <pc:spChg chg="del">
          <ac:chgData name="BernausLopez, Irene (FAOCL)" userId="2a51798e-cf22-41af-9f79-d18a3b065a4a" providerId="ADAL" clId="{95C2CA2A-735E-43AB-84AD-3A6FA6CE55F5}" dt="2026-08-10T19:24:43.505" v="887" actId="478"/>
          <ac:spMkLst>
            <pc:docMk/>
            <pc:sldMk cId="4029543333" sldId="278"/>
            <ac:spMk id="58" creationId="{228C4CCC-12BA-48F9-8072-E25F82648A25}"/>
          </ac:spMkLst>
        </pc:spChg>
        <pc:picChg chg="add del mod modCrop">
          <ac:chgData name="BernausLopez, Irene (FAOCL)" userId="2a51798e-cf22-41af-9f79-d18a3b065a4a" providerId="ADAL" clId="{95C2CA2A-735E-43AB-84AD-3A6FA6CE55F5}" dt="2026-08-10T19:25:02.853" v="890" actId="14100"/>
          <ac:picMkLst>
            <pc:docMk/>
            <pc:sldMk cId="4029543333" sldId="278"/>
            <ac:picMk id="54" creationId="{E7BBBB61-0D09-799D-3923-C7C0BFB4FCEB}"/>
          </ac:picMkLst>
        </pc:picChg>
        <pc:picChg chg="mod">
          <ac:chgData name="BernausLopez, Irene (FAOCL)" userId="2a51798e-cf22-41af-9f79-d18a3b065a4a" providerId="ADAL" clId="{95C2CA2A-735E-43AB-84AD-3A6FA6CE55F5}" dt="2026-08-10T19:26:54.094" v="945" actId="14100"/>
          <ac:picMkLst>
            <pc:docMk/>
            <pc:sldMk cId="4029543333" sldId="278"/>
            <ac:picMk id="55" creationId="{E7FBA07D-24AC-D094-5924-9D1B67426B66}"/>
          </ac:picMkLst>
        </pc:picChg>
        <pc:picChg chg="del">
          <ac:chgData name="BernausLopez, Irene (FAOCL)" userId="2a51798e-cf22-41af-9f79-d18a3b065a4a" providerId="ADAL" clId="{95C2CA2A-735E-43AB-84AD-3A6FA6CE55F5}" dt="2026-08-10T19:26:32.174" v="944" actId="478"/>
          <ac:picMkLst>
            <pc:docMk/>
            <pc:sldMk cId="4029543333" sldId="278"/>
            <ac:picMk id="59" creationId="{AEA890E2-D448-C3B4-60E4-7153FDB2A1BF}"/>
          </ac:picMkLst>
        </pc:picChg>
      </pc:sldChg>
      <pc:sldChg chg="add">
        <pc:chgData name="BernausLopez, Irene (FAOCL)" userId="2a51798e-cf22-41af-9f79-d18a3b065a4a" providerId="ADAL" clId="{95C2CA2A-735E-43AB-84AD-3A6FA6CE55F5}" dt="2026-08-10T19:31:42.403" v="946"/>
        <pc:sldMkLst>
          <pc:docMk/>
          <pc:sldMk cId="0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MX" sz="950">
                <a:solidFill>
                  <a:schemeClr val="dk1"/>
                </a:solidFill>
                <a:highlight>
                  <a:srgbClr val="FFFFFF"/>
                </a:highlight>
              </a:rPr>
              <a:t>Seguridad hídrica: posibilidad de acceso al agua en cantidad y calidad adecuadas, considerando las particularidades naturales de cada cuenca, para su sustento y aprovechamiento en el tiempo para consumo humano, la salud, subsistencia, desarrollo socioeconómico, conservación y preservación de los ecosistemas, promoviendo la resiliencia frente a amenazas asociadas a sequías y crecidas y la prevención de la contaminación.</a:t>
            </a:r>
            <a:r>
              <a:rPr lang="es-MX" sz="600">
                <a:solidFill>
                  <a:schemeClr val="dk1"/>
                </a:solidFill>
              </a:rPr>
              <a:t> </a:t>
            </a:r>
            <a:endParaRPr sz="6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MX"/>
              <a:t>Cuántas munis respondieron?</a:t>
            </a:r>
            <a:br>
              <a:rPr lang="es-MX"/>
            </a:br>
            <a:r>
              <a:rPr lang="es-MX"/>
              <a:t>Cuántas entrevistas hubo?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hyperlink" Target="https://dga.mop.gob.cl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.png"/><Relationship Id="rId4" Type="http://schemas.openxmlformats.org/officeDocument/2006/relationships/hyperlink" Target="https://cambioclimatico.mop.gob.cl/dg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hyperlink" Target="mailto:JUlloa@mma.gob.c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Jadrijevic@mma.gob.cl" TargetMode="External"/><Relationship Id="rId5" Type="http://schemas.openxmlformats.org/officeDocument/2006/relationships/hyperlink" Target="mailto:pamela.garcia@mop.gov.cl" TargetMode="External"/><Relationship Id="rId4" Type="http://schemas.openxmlformats.org/officeDocument/2006/relationships/hyperlink" Target="mailto:andrea.osses@mop.gov.c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 title="LogoGob-2026-4.png"/>
          <p:cNvPicPr preferRelativeResize="0"/>
          <p:nvPr/>
        </p:nvPicPr>
        <p:blipFill rotWithShape="1">
          <a:blip r:embed="rId4">
            <a:alphaModFix/>
          </a:blip>
          <a:srcRect l="-3591" t="-15409" r="-3602" b="-15396"/>
          <a:stretch/>
        </p:blipFill>
        <p:spPr>
          <a:xfrm>
            <a:off x="3076500" y="3368068"/>
            <a:ext cx="2991002" cy="168399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636400" y="2005205"/>
            <a:ext cx="78867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MX" sz="2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KIT DE ACCIÓN CLIMÁTICA </a:t>
            </a:r>
            <a:endParaRPr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MX" sz="2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MUNICIPAL POR EL AGUA</a:t>
            </a: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906651" y="1208068"/>
            <a:ext cx="7346196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Plan de Adaptación al Cambio Climático </a:t>
            </a:r>
            <a:endParaRPr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para el sector de los Recursos Hídricos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906708" y="2848639"/>
            <a:ext cx="734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Mayo 2026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"/>
          <p:cNvPicPr preferRelativeResize="0"/>
          <p:nvPr/>
        </p:nvPicPr>
        <p:blipFill rotWithShape="1">
          <a:blip r:embed="rId5">
            <a:alphaModFix amt="45000"/>
          </a:blip>
          <a:srcRect r="31644" b="39247"/>
          <a:stretch/>
        </p:blipFill>
        <p:spPr>
          <a:xfrm>
            <a:off x="6224308" y="1829441"/>
            <a:ext cx="2919692" cy="3304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0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0"/>
          <p:cNvSpPr/>
          <p:nvPr/>
        </p:nvSpPr>
        <p:spPr>
          <a:xfrm>
            <a:off x="1004758" y="2390774"/>
            <a:ext cx="3642693" cy="229552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1023234" y="2108836"/>
            <a:ext cx="3642693" cy="268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Contenido clave: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Fundamentos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para la gestión hídrica y la acción climática municipal.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Herramientas municipales 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para la adaptación hídrica al cambio climático.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Datos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hidroclimáticos, financiamiento y participación local.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Anexos: 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 y marco legal e institucional.</a:t>
            </a:r>
            <a:endParaRPr sz="14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636767" y="1310640"/>
            <a:ext cx="401068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 guía técnica busca aportar información y acceso a recursos para la gestión hídrica municipal. 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7" name="Google Shape;177;p10"/>
          <p:cNvSpPr txBox="1"/>
          <p:nvPr/>
        </p:nvSpPr>
        <p:spPr>
          <a:xfrm>
            <a:off x="619948" y="991024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Guía técnica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10"/>
          <p:cNvCxnSpPr/>
          <p:nvPr/>
        </p:nvCxnSpPr>
        <p:spPr>
          <a:xfrm rot="10800000">
            <a:off x="617220" y="20732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9" name="Google Shape;179;p10"/>
          <p:cNvCxnSpPr/>
          <p:nvPr/>
        </p:nvCxnSpPr>
        <p:spPr>
          <a:xfrm>
            <a:off x="859378" y="2075866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0" name="Google Shape;18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325" y="519600"/>
            <a:ext cx="2712250" cy="38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300" y="1440175"/>
            <a:ext cx="2286975" cy="324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525415-1427-AF24-C2FC-78BAB16E21C2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1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1"/>
          <p:cNvSpPr/>
          <p:nvPr/>
        </p:nvSpPr>
        <p:spPr>
          <a:xfrm>
            <a:off x="1004758" y="2741338"/>
            <a:ext cx="3642693" cy="1838281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1023234" y="2213610"/>
            <a:ext cx="3642693" cy="292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cinco (5) infografías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abordan las siguientes temáticas: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Marco normativo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Estructura institucional del agua y cambio climático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Planificación hídrica municipal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Fuentes y flujos de información hídrica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Oportunidades de apoyo técnico y financiamiento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636767" y="1310640"/>
            <a:ext cx="401143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infografías se caracterizan por ser un material sintético, altamente visuales y de fácil lectura.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0" name="Google Shape;190;p11"/>
          <p:cNvSpPr txBox="1"/>
          <p:nvPr/>
        </p:nvSpPr>
        <p:spPr>
          <a:xfrm>
            <a:off x="612577" y="9681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" name="Google Shape;191;p11"/>
          <p:cNvCxnSpPr/>
          <p:nvPr/>
        </p:nvCxnSpPr>
        <p:spPr>
          <a:xfrm rot="10800000">
            <a:off x="617220" y="21494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2" name="Google Shape;192;p11"/>
          <p:cNvCxnSpPr/>
          <p:nvPr/>
        </p:nvCxnSpPr>
        <p:spPr>
          <a:xfrm>
            <a:off x="859378" y="2152066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3" name="Google Shape;19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1704" y="824593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9016" y="1138310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5" name="Google Shape;195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65118" y="1462037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91181" y="1762189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11578" y="2043232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48B69C-CABB-85EE-1111-B0DD82762191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2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2"/>
          <p:cNvSpPr/>
          <p:nvPr/>
        </p:nvSpPr>
        <p:spPr>
          <a:xfrm>
            <a:off x="990421" y="2634467"/>
            <a:ext cx="3642693" cy="1821136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1023234" y="2270760"/>
            <a:ext cx="3642693" cy="242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presentan los casos de: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Norte: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Reutilización de aguas.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Centro: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Mi Barrio Hídrico / Oficina de Asuntos Hídricos.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Sur: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Lago sin Huella / Vigías del Lago Budi.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Austral: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Humedales Urbanos / Estrategia Ambiental Comunal. 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p12"/>
          <p:cNvSpPr txBox="1"/>
          <p:nvPr/>
        </p:nvSpPr>
        <p:spPr>
          <a:xfrm>
            <a:off x="620202" y="1294075"/>
            <a:ext cx="4143954" cy="917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fichas corresponden a ejemplos a escala municipal (territorio urbano/rural) de buenas prácticas en la gestión hídrica con enfoque en adaptación al cambio climático. 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108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605377" y="917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12"/>
          <p:cNvCxnSpPr/>
          <p:nvPr/>
        </p:nvCxnSpPr>
        <p:spPr>
          <a:xfrm rot="10800000">
            <a:off x="617220" y="2216158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8" name="Google Shape;208;p12"/>
          <p:cNvCxnSpPr/>
          <p:nvPr/>
        </p:nvCxnSpPr>
        <p:spPr>
          <a:xfrm>
            <a:off x="859378" y="2218741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9" name="Google Shape;209;p12" descr="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1002" y="530086"/>
            <a:ext cx="2986342" cy="416615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0" name="Google Shape;210;p12" descr="Interfaz de usuario gráfica, Sitio web&#10;&#10;El contenido generado por IA puede ser incorrec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0275" y="198781"/>
            <a:ext cx="2912995" cy="420756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BBE42EB-BA51-9C36-6A70-BA67638440F3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3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29201" y="658662"/>
            <a:ext cx="3061168" cy="171553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7" name="Google Shape;21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1201" y="1642327"/>
            <a:ext cx="3033946" cy="171870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8" name="Google Shape;218;p13"/>
          <p:cNvSpPr txBox="1"/>
          <p:nvPr/>
        </p:nvSpPr>
        <p:spPr>
          <a:xfrm>
            <a:off x="1646418" y="1272540"/>
            <a:ext cx="2387091" cy="251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ormato </a:t>
            </a:r>
            <a:r>
              <a:rPr lang="es-MX" sz="1500" b="0" i="0" u="none" strike="noStrike" cap="none" err="1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powerpoint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tiene por objetivo la exposición de los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antecedentes del kit, su objetivo y los productos 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que lo componen, para los fines que las municipalidades consideren oportunos. </a:t>
            </a:r>
            <a:endParaRPr/>
          </a:p>
        </p:txBody>
      </p:sp>
      <p:sp>
        <p:nvSpPr>
          <p:cNvPr id="219" name="Google Shape;219;p13"/>
          <p:cNvSpPr txBox="1"/>
          <p:nvPr/>
        </p:nvSpPr>
        <p:spPr>
          <a:xfrm>
            <a:off x="598177" y="95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Presentación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28854" y="2769308"/>
            <a:ext cx="3033946" cy="171553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1" name="Google Shape;221;p13"/>
          <p:cNvPicPr preferRelativeResize="0"/>
          <p:nvPr/>
        </p:nvPicPr>
        <p:blipFill rotWithShape="1">
          <a:blip r:embed="rId7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B26F27-5461-20E7-304F-88D570B1CAEC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4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4"/>
          <p:cNvSpPr/>
          <p:nvPr/>
        </p:nvSpPr>
        <p:spPr>
          <a:xfrm>
            <a:off x="2640827" y="2232660"/>
            <a:ext cx="5624683" cy="9137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2800847" y="1858438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…orientados al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público secundario</a:t>
            </a: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concejos municipales, comités ambientales comunales, organizaciones comunitarias</a:t>
            </a: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9" name="Google Shape;229;p14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Elementos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0" name="Google Shape;230;p14"/>
          <p:cNvCxnSpPr/>
          <p:nvPr/>
        </p:nvCxnSpPr>
        <p:spPr>
          <a:xfrm rot="10800000">
            <a:off x="2194560" y="19970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2436718" y="1999666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2" name="Google Shape;232;p14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5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/>
          <p:nvPr/>
        </p:nvSpPr>
        <p:spPr>
          <a:xfrm>
            <a:off x="859286" y="2796756"/>
            <a:ext cx="4151846" cy="10693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 txBox="1"/>
          <p:nvPr/>
        </p:nvSpPr>
        <p:spPr>
          <a:xfrm>
            <a:off x="969275" y="1476895"/>
            <a:ext cx="3866100" cy="30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onstituyen un material de difusión visual en las municipalidades u otras entidades vinculadas a gobiernos locales.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Cada una de las cinco (5)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es imprimible para utilizarse como afiche, configurada en dimensiones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70 x 50 cm.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 txBox="1"/>
          <p:nvPr/>
        </p:nvSpPr>
        <p:spPr>
          <a:xfrm>
            <a:off x="570635" y="996623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1" name="Google Shape;241;p15"/>
          <p:cNvCxnSpPr/>
          <p:nvPr/>
        </p:nvCxnSpPr>
        <p:spPr>
          <a:xfrm rot="10800000">
            <a:off x="513311" y="2688598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2" name="Google Shape;242;p15"/>
          <p:cNvCxnSpPr/>
          <p:nvPr/>
        </p:nvCxnSpPr>
        <p:spPr>
          <a:xfrm>
            <a:off x="755468" y="2691181"/>
            <a:ext cx="0" cy="78544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3" name="Google Shape;243;p15" descr="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4489" y="577200"/>
            <a:ext cx="3203681" cy="4144721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6A34071-28C5-6F9E-A4F6-ADBAB69A978B}"/>
              </a:ext>
            </a:extLst>
          </p:cNvPr>
          <p:cNvSpPr txBox="1"/>
          <p:nvPr/>
        </p:nvSpPr>
        <p:spPr>
          <a:xfrm>
            <a:off x="430858" y="576769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6"/>
          <p:cNvSpPr txBox="1"/>
          <p:nvPr/>
        </p:nvSpPr>
        <p:spPr>
          <a:xfrm>
            <a:off x="636767" y="1310639"/>
            <a:ext cx="8088137" cy="332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 folleto es un material informativo, formato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díptico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que permita generar interés sobre el rol municipal en el ámbito hídrico bajo un contexto de cambio climático y las posibilidades de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participación de la ciudadanía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0" name="Google Shape;250;p16"/>
          <p:cNvSpPr txBox="1"/>
          <p:nvPr/>
        </p:nvSpPr>
        <p:spPr>
          <a:xfrm>
            <a:off x="641377" y="99085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Folleto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p16"/>
          <p:cNvCxnSpPr/>
          <p:nvPr/>
        </p:nvCxnSpPr>
        <p:spPr>
          <a:xfrm rot="10800000">
            <a:off x="684960" y="2061505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252;p16"/>
          <p:cNvCxnSpPr/>
          <p:nvPr/>
        </p:nvCxnSpPr>
        <p:spPr>
          <a:xfrm>
            <a:off x="927118" y="2064088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3" name="Google Shape;253;p16"/>
          <p:cNvSpPr/>
          <p:nvPr/>
        </p:nvSpPr>
        <p:spPr>
          <a:xfrm rot="-5400000">
            <a:off x="3466302" y="-86850"/>
            <a:ext cx="2504269" cy="714426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6"/>
          <p:cNvPicPr preferRelativeResize="0"/>
          <p:nvPr/>
        </p:nvPicPr>
        <p:blipFill rotWithShape="1">
          <a:blip r:embed="rId4">
            <a:alphaModFix/>
          </a:blip>
          <a:srcRect l="50259" t="1098" r="526" b="1082"/>
          <a:stretch/>
        </p:blipFill>
        <p:spPr>
          <a:xfrm>
            <a:off x="1292340" y="2316669"/>
            <a:ext cx="1648275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16"/>
          <p:cNvPicPr preferRelativeResize="0"/>
          <p:nvPr/>
        </p:nvPicPr>
        <p:blipFill rotWithShape="1">
          <a:blip r:embed="rId5">
            <a:alphaModFix/>
          </a:blip>
          <a:srcRect l="568" t="1098" r="-1" b="965"/>
          <a:stretch/>
        </p:blipFill>
        <p:spPr>
          <a:xfrm>
            <a:off x="3084284" y="2316669"/>
            <a:ext cx="3332802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16"/>
          <p:cNvPicPr preferRelativeResize="0"/>
          <p:nvPr/>
        </p:nvPicPr>
        <p:blipFill rotWithShape="1">
          <a:blip r:embed="rId4">
            <a:alphaModFix/>
          </a:blip>
          <a:srcRect l="762" t="784" r="50259" b="959"/>
          <a:stretch/>
        </p:blipFill>
        <p:spPr>
          <a:xfrm>
            <a:off x="6516754" y="2316669"/>
            <a:ext cx="1633081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52264FE-7E66-0AB3-717A-860105D14C05}"/>
              </a:ext>
            </a:extLst>
          </p:cNvPr>
          <p:cNvSpPr txBox="1"/>
          <p:nvPr/>
        </p:nvSpPr>
        <p:spPr>
          <a:xfrm>
            <a:off x="458400" y="491429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7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7"/>
          <p:cNvSpPr/>
          <p:nvPr/>
        </p:nvSpPr>
        <p:spPr>
          <a:xfrm>
            <a:off x="1023234" y="2967434"/>
            <a:ext cx="4851778" cy="129854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7"/>
          <p:cNvSpPr txBox="1"/>
          <p:nvPr/>
        </p:nvSpPr>
        <p:spPr>
          <a:xfrm>
            <a:off x="1023233" y="2419350"/>
            <a:ext cx="4851779" cy="292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 estructuran en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cinco (5) sets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 cuatro (4) gráficas por tema: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Rol de las municipalidades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Plan de Acción Comunal de Cambio Climático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Seguridad hídrica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Participación ciudadana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Educación ambiental y cultura del agua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4" name="Google Shape;26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1017" y="625644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5" name="Google Shape;26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2173" y="626287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6" name="Google Shape;26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0712" y="2670148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7" name="Google Shape;26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05281" y="625644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8" name="Google Shape;268;p17"/>
          <p:cNvSpPr txBox="1"/>
          <p:nvPr/>
        </p:nvSpPr>
        <p:spPr>
          <a:xfrm>
            <a:off x="636767" y="1310640"/>
            <a:ext cx="497917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gráficas, de lectura rápida y altamente visuales, tienen como propósito informar y sensibilizar a la ciudadanía mediante publicaciones en las redes sociales. 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17"/>
          <p:cNvSpPr txBox="1"/>
          <p:nvPr/>
        </p:nvSpPr>
        <p:spPr>
          <a:xfrm>
            <a:off x="636767" y="940793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Gráficas para redes sociales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05280" y="2668643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71" name="Google Shape;271;p17"/>
          <p:cNvCxnSpPr/>
          <p:nvPr/>
        </p:nvCxnSpPr>
        <p:spPr>
          <a:xfrm rot="10800000">
            <a:off x="617220" y="235522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17"/>
          <p:cNvCxnSpPr/>
          <p:nvPr/>
        </p:nvCxnSpPr>
        <p:spPr>
          <a:xfrm>
            <a:off x="859378" y="2357806"/>
            <a:ext cx="0" cy="158676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4C062A7-D72F-607E-3444-D922A8726241}"/>
              </a:ext>
            </a:extLst>
          </p:cNvPr>
          <p:cNvSpPr txBox="1"/>
          <p:nvPr/>
        </p:nvSpPr>
        <p:spPr>
          <a:xfrm>
            <a:off x="484367" y="501006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8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8"/>
          <p:cNvSpPr txBox="1"/>
          <p:nvPr/>
        </p:nvSpPr>
        <p:spPr>
          <a:xfrm>
            <a:off x="1227774" y="2036666"/>
            <a:ext cx="7658943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Accede a la web de la Dirección General de Aguas </a:t>
            </a:r>
            <a:r>
              <a:rPr lang="es-MX" sz="1500" b="0" i="0" u="sng" strike="noStrike" cap="none" dirty="0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https://dga.mop.gob.cl/</a:t>
            </a:r>
            <a:endParaRPr sz="1500" b="0" i="0" u="none" strike="noStrike" cap="none" dirty="0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localiza el banner en el carrusel bajo la sección de noticias: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9" name="Google Shape;279;p18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¿Dónde descargar el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8"/>
          <p:cNvCxnSpPr/>
          <p:nvPr/>
        </p:nvCxnSpPr>
        <p:spPr>
          <a:xfrm rot="10800000">
            <a:off x="458754" y="2175311"/>
            <a:ext cx="765613" cy="258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18"/>
          <p:cNvCxnSpPr/>
          <p:nvPr/>
        </p:nvCxnSpPr>
        <p:spPr>
          <a:xfrm>
            <a:off x="700912" y="2177894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2" name="Google Shape;282;p18"/>
          <p:cNvSpPr txBox="1"/>
          <p:nvPr/>
        </p:nvSpPr>
        <p:spPr>
          <a:xfrm>
            <a:off x="1052278" y="1345461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4649" y="2678690"/>
            <a:ext cx="5631982" cy="140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9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9"/>
          <p:cNvSpPr txBox="1"/>
          <p:nvPr/>
        </p:nvSpPr>
        <p:spPr>
          <a:xfrm>
            <a:off x="795065" y="900510"/>
            <a:ext cx="7273046" cy="303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También puedes acceder desde la página: </a:t>
            </a:r>
            <a:r>
              <a:rPr lang="es-MX" sz="1500" b="0" i="0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https://cambioclimatico.mop.gob.cl/dga/</a:t>
            </a:r>
            <a:endParaRPr sz="1500" b="0" i="0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 bien directamente a través de este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QR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90" name="Google Shape;290;p19"/>
          <p:cNvCxnSpPr/>
          <p:nvPr/>
        </p:nvCxnSpPr>
        <p:spPr>
          <a:xfrm rot="10800000">
            <a:off x="359694" y="719761"/>
            <a:ext cx="67262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9"/>
          <p:cNvCxnSpPr/>
          <p:nvPr/>
        </p:nvCxnSpPr>
        <p:spPr>
          <a:xfrm>
            <a:off x="601852" y="722344"/>
            <a:ext cx="0" cy="2455196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2" name="Google Shape;292;p19"/>
          <p:cNvPicPr preferRelativeResize="0"/>
          <p:nvPr/>
        </p:nvPicPr>
        <p:blipFill rotWithShape="1">
          <a:blip r:embed="rId5">
            <a:alphaModFix/>
          </a:blip>
          <a:srcRect r="31644" b="39247"/>
          <a:stretch/>
        </p:blipFill>
        <p:spPr>
          <a:xfrm>
            <a:off x="6224308" y="1524641"/>
            <a:ext cx="2919692" cy="3304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8964" y="314325"/>
            <a:ext cx="1722310" cy="171374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/>
          <p:nvPr/>
        </p:nvSpPr>
        <p:spPr>
          <a:xfrm>
            <a:off x="795064" y="2236946"/>
            <a:ext cx="7426915" cy="121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selecciona el botón de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 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en la sección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Avances del Plan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95" name="Google Shape;295;p19"/>
          <p:cNvPicPr preferRelativeResize="0"/>
          <p:nvPr/>
        </p:nvPicPr>
        <p:blipFill rotWithShape="1">
          <a:blip r:embed="rId7">
            <a:alphaModFix/>
          </a:blip>
          <a:srcRect b="77778"/>
          <a:stretch/>
        </p:blipFill>
        <p:spPr>
          <a:xfrm>
            <a:off x="746644" y="2753201"/>
            <a:ext cx="6583796" cy="15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9"/>
          <p:cNvSpPr/>
          <p:nvPr/>
        </p:nvSpPr>
        <p:spPr>
          <a:xfrm>
            <a:off x="3431325" y="2891700"/>
            <a:ext cx="1215000" cy="14580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2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/>
        </p:nvSpPr>
        <p:spPr>
          <a:xfrm>
            <a:off x="711200" y="1521859"/>
            <a:ext cx="8124795" cy="227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El </a:t>
            </a:r>
            <a:r>
              <a:rPr lang="es-MX" b="1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Kit de Acción Climática Municipal por el Agua</a:t>
            </a: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 se enmarca en el Proyecto “Formulación del Plan Nacional de Adaptación al Cambio Climático (PNA) de los Recursos Hídricos de Chile”:</a:t>
            </a:r>
          </a:p>
          <a:p>
            <a:pPr algn="just">
              <a:lnSpc>
                <a:spcPct val="90000"/>
              </a:lnSpc>
            </a:pPr>
            <a:endParaRPr lang="es-MX" dirty="0">
              <a:solidFill>
                <a:srgbClr val="25306B"/>
              </a:solidFill>
              <a:latin typeface="Verdana"/>
              <a:ea typeface="Verdana"/>
              <a:sym typeface="Verdan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Dirección General de Aguas (DGA) del Ministerio de Obras Públicas (MOP): responsable;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Ministerio del Medio Ambiente (MMA): contraparte técnica;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Organización de las Naciones Unidas para la Alimentación y la Agricultura (FAO): apoyo técnico;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Fondo Verde para el Clima (FVC): financiamiento, a través del programa </a:t>
            </a:r>
            <a:r>
              <a:rPr lang="es-MX" dirty="0" err="1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Readiness</a:t>
            </a: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Ministerio de Hacienda: Autoridad Nacional Designada.</a:t>
            </a:r>
            <a:endParaRPr lang="en-US" dirty="0">
              <a:solidFill>
                <a:srgbClr val="25306B"/>
              </a:solidFill>
              <a:latin typeface="Verdana"/>
              <a:ea typeface="Verdana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388025" y="837355"/>
            <a:ext cx="2309158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21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Contexto</a:t>
            </a:r>
            <a:endParaRPr sz="11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2"/>
          <p:cNvPicPr preferRelativeResize="0"/>
          <p:nvPr/>
        </p:nvPicPr>
        <p:blipFill rotWithShape="1">
          <a:blip r:embed="rId4">
            <a:alphaModFix/>
          </a:blip>
          <a:srcRect l="19488"/>
          <a:stretch>
            <a:fillRect/>
          </a:stretch>
        </p:blipFill>
        <p:spPr>
          <a:xfrm>
            <a:off x="2383200" y="3891532"/>
            <a:ext cx="3826916" cy="8029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2"/>
          <p:cNvCxnSpPr/>
          <p:nvPr/>
        </p:nvCxnSpPr>
        <p:spPr>
          <a:xfrm>
            <a:off x="525897" y="1333228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70;p2"/>
          <p:cNvCxnSpPr/>
          <p:nvPr/>
        </p:nvCxnSpPr>
        <p:spPr>
          <a:xfrm rot="10800000">
            <a:off x="283739" y="1330645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7E7963E5-5652-9D64-E584-51E5FCCCC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97" y="3992817"/>
            <a:ext cx="1512327" cy="6266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0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0"/>
          <p:cNvSpPr txBox="1"/>
          <p:nvPr/>
        </p:nvSpPr>
        <p:spPr>
          <a:xfrm>
            <a:off x="795065" y="900510"/>
            <a:ext cx="7273046" cy="303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descarga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el material que necesites: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03" name="Google Shape;303;p20"/>
          <p:cNvCxnSpPr/>
          <p:nvPr/>
        </p:nvCxnSpPr>
        <p:spPr>
          <a:xfrm rot="10800000">
            <a:off x="7176094" y="1055041"/>
            <a:ext cx="67262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4" name="Google Shape;304;p20"/>
          <p:cNvCxnSpPr/>
          <p:nvPr/>
        </p:nvCxnSpPr>
        <p:spPr>
          <a:xfrm>
            <a:off x="7673212" y="1055041"/>
            <a:ext cx="0" cy="1756739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05" name="Google Shape;305;p20"/>
          <p:cNvPicPr preferRelativeResize="0"/>
          <p:nvPr/>
        </p:nvPicPr>
        <p:blipFill rotWithShape="1">
          <a:blip r:embed="rId4">
            <a:alphaModFix/>
          </a:blip>
          <a:srcRect r="31644" b="39247"/>
          <a:stretch/>
        </p:blipFill>
        <p:spPr>
          <a:xfrm>
            <a:off x="6224308" y="1524641"/>
            <a:ext cx="2919692" cy="330453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0"/>
          <p:cNvSpPr/>
          <p:nvPr/>
        </p:nvSpPr>
        <p:spPr>
          <a:xfrm>
            <a:off x="855275" y="1541875"/>
            <a:ext cx="6311402" cy="3039026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5">
            <a:alphaModFix/>
          </a:blip>
          <a:srcRect l="4696" t="55260" r="3936" b="3400"/>
          <a:stretch/>
        </p:blipFill>
        <p:spPr>
          <a:xfrm>
            <a:off x="1030778" y="1319178"/>
            <a:ext cx="6311402" cy="31045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21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1"/>
          <p:cNvSpPr/>
          <p:nvPr/>
        </p:nvSpPr>
        <p:spPr>
          <a:xfrm>
            <a:off x="3552598" y="3277892"/>
            <a:ext cx="5591402" cy="49594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3552599" y="1658319"/>
            <a:ext cx="5591402" cy="6189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1"/>
          <p:cNvSpPr txBox="1"/>
          <p:nvPr/>
        </p:nvSpPr>
        <p:spPr>
          <a:xfrm>
            <a:off x="2800847" y="1765450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Dirección General de Aguas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del Ministerio de Obras Públicas: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	 Ministerio del Medio Ambiente: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6" name="Google Shape;316;p21"/>
          <p:cNvSpPr txBox="1"/>
          <p:nvPr/>
        </p:nvSpPr>
        <p:spPr>
          <a:xfrm>
            <a:off x="3552598" y="2456491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Andrea Osses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andrea.osses@mop.gov.cl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Pamela García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pamela.garcia@mop.gov.cl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Maritza Jadrijevic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MJadrijevic@mma.gob.cl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Jessica Ulloa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JUlloa@mma.gob.cl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7" name="Google Shape;317;p21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Consultas y/o sugerencias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8" name="Google Shape;318;p21"/>
          <p:cNvCxnSpPr/>
          <p:nvPr/>
        </p:nvCxnSpPr>
        <p:spPr>
          <a:xfrm rot="10800000">
            <a:off x="3053166" y="1888597"/>
            <a:ext cx="49943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9" name="Google Shape;319;p21"/>
          <p:cNvCxnSpPr/>
          <p:nvPr/>
        </p:nvCxnSpPr>
        <p:spPr>
          <a:xfrm>
            <a:off x="3219381" y="1891180"/>
            <a:ext cx="0" cy="2268549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0" name="Google Shape;320;p21"/>
          <p:cNvPicPr preferRelativeResize="0"/>
          <p:nvPr/>
        </p:nvPicPr>
        <p:blipFill rotWithShape="1">
          <a:blip r:embed="rId8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5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3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Cambio climático y gestión hídrica municipal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Google Shape;77;p3"/>
          <p:cNvPicPr preferRelativeResize="0"/>
          <p:nvPr/>
        </p:nvPicPr>
        <p:blipFill rotWithShape="1">
          <a:blip r:embed="rId4">
            <a:alphaModFix amt="40000"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/>
          <p:nvPr/>
        </p:nvSpPr>
        <p:spPr>
          <a:xfrm>
            <a:off x="1921724" y="2642173"/>
            <a:ext cx="6641251" cy="64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0000" lnSpcReduction="2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Posibilidad de acceso al agua en </a:t>
            </a:r>
            <a:r>
              <a:rPr lang="es-MX" sz="3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cantidad y calidad </a:t>
            </a:r>
            <a:r>
              <a:rPr lang="es-MX" sz="3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adecuadas, considerando las particularidades naturales de cada cuenca, para su sustento y aprovechamiento en el tiempo para: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1990725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consumo humano, salud y subsistencia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1409702" y="1371969"/>
            <a:ext cx="6915141" cy="10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Chile enfrenta un escenario de creciente presión sobre los recursos hídricos, producto de los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efectos adversos del cambio climático.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En este escenario, se requiere avanzar en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SEGURIDAD HÍDRICA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(Ley Marco de Cambio Climático, Artículo 3):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317151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desarrollo socioeconómico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6643577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conservación y preservación de los ecosistemas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7050" y="3343439"/>
            <a:ext cx="584901" cy="58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3565" y="3343439"/>
            <a:ext cx="584901" cy="58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36774" y="3343439"/>
            <a:ext cx="584901" cy="584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4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178649" y="1133344"/>
            <a:ext cx="8531853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…promoviendo la </a:t>
            </a:r>
            <a:r>
              <a:rPr lang="es-MX" sz="14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resiliencia</a:t>
            </a:r>
            <a:r>
              <a:rPr lang="es-MX" sz="14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frente a amenazas asociadas a:</a:t>
            </a:r>
            <a:endParaRPr sz="14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2" name="Google Shape;92;p4"/>
          <p:cNvPicPr preferRelativeResize="0"/>
          <p:nvPr/>
        </p:nvPicPr>
        <p:blipFill rotWithShape="1">
          <a:blip r:embed="rId4">
            <a:alphaModFix/>
          </a:blip>
          <a:srcRect l="21307" r="10888" b="15788"/>
          <a:stretch/>
        </p:blipFill>
        <p:spPr>
          <a:xfrm>
            <a:off x="359624" y="1679087"/>
            <a:ext cx="2949131" cy="2045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/>
          <p:cNvPicPr preferRelativeResize="0"/>
          <p:nvPr/>
        </p:nvPicPr>
        <p:blipFill rotWithShape="1">
          <a:blip r:embed="rId5">
            <a:alphaModFix/>
          </a:blip>
          <a:srcRect l="17592" t="8333" r="5833" b="16667"/>
          <a:stretch/>
        </p:blipFill>
        <p:spPr>
          <a:xfrm>
            <a:off x="6359905" y="1679086"/>
            <a:ext cx="2784093" cy="204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78692" y="1679086"/>
            <a:ext cx="2726831" cy="204512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/>
          <p:nvPr/>
        </p:nvSpPr>
        <p:spPr>
          <a:xfrm>
            <a:off x="472854" y="1597938"/>
            <a:ext cx="1333273" cy="388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sequías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6484088" y="1597938"/>
            <a:ext cx="2066925" cy="624614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prevención de la contaminación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628658" y="3893400"/>
            <a:ext cx="823911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Las municipalidades desempeñan un </a:t>
            </a:r>
            <a:r>
              <a:rPr lang="es-MX" sz="1400" b="1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rol clave en la gestión hídrica y climática </a:t>
            </a:r>
            <a:r>
              <a:rPr lang="es-MX" sz="1400" b="0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como nivel de gobierno más cercano al territorio y a la ciudadanía y espacio donde convergen planificación, gestión del riesgo, protección ambiental y participación comunitaria.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Cambio climático y gestión hídrica municipal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95;p4">
            <a:extLst>
              <a:ext uri="{FF2B5EF4-FFF2-40B4-BE49-F238E27FC236}">
                <a16:creationId xmlns:a16="http://schemas.microsoft.com/office/drawing/2014/main" id="{A71B0D99-77D8-1E6F-5052-C24F5C6CF0A1}"/>
              </a:ext>
            </a:extLst>
          </p:cNvPr>
          <p:cNvSpPr/>
          <p:nvPr/>
        </p:nvSpPr>
        <p:spPr>
          <a:xfrm>
            <a:off x="3485643" y="1597938"/>
            <a:ext cx="1333272" cy="388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crecidas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5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5"/>
          <p:cNvSpPr txBox="1"/>
          <p:nvPr/>
        </p:nvSpPr>
        <p:spPr>
          <a:xfrm>
            <a:off x="2800847" y="1859968"/>
            <a:ext cx="5464663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400" i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Facilitar</a:t>
            </a:r>
            <a:r>
              <a:rPr lang="es-MX" sz="34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el </a:t>
            </a:r>
            <a:r>
              <a:rPr lang="es-MX" sz="3400" b="1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acceso y la comprensión de información clave sobre adaptación al cambio climático para su aplicación en la gestión de recursos hídricos</a:t>
            </a:r>
            <a:r>
              <a:rPr lang="es-MX" sz="34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dirigido a funcionarias/os municipales, a través de herramientas técnicas, didácticas y visualmente atractivas, que apoyen la toma de decisiones locales, la capacitación interna y la difusión ciudadana. </a:t>
            </a:r>
            <a:endParaRPr sz="34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</a:endParaRPr>
          </a:p>
        </p:txBody>
      </p:sp>
      <p:cxnSp>
        <p:nvCxnSpPr>
          <p:cNvPr id="108" name="Google Shape;108;p5"/>
          <p:cNvCxnSpPr/>
          <p:nvPr/>
        </p:nvCxnSpPr>
        <p:spPr>
          <a:xfrm rot="10800000">
            <a:off x="2194560" y="1764857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9" name="Google Shape;109;p5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Objetivo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p5"/>
          <p:cNvCxnSpPr/>
          <p:nvPr/>
        </p:nvCxnSpPr>
        <p:spPr>
          <a:xfrm>
            <a:off x="2436718" y="1767440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/>
          <p:nvPr/>
        </p:nvSpPr>
        <p:spPr>
          <a:xfrm>
            <a:off x="793110" y="1376876"/>
            <a:ext cx="2623998" cy="506253"/>
          </a:xfrm>
          <a:prstGeom prst="chevron">
            <a:avLst>
              <a:gd name="adj" fmla="val 50000"/>
            </a:avLst>
          </a:prstGeom>
          <a:solidFill>
            <a:srgbClr val="B1CDFB"/>
          </a:solidFill>
          <a:ln w="25400" cap="flat" cmpd="sng">
            <a:solidFill>
              <a:srgbClr val="B1CDF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Levantamiento de necesidades</a:t>
            </a: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3336201" y="1376875"/>
            <a:ext cx="2623998" cy="511169"/>
          </a:xfrm>
          <a:prstGeom prst="chevron">
            <a:avLst>
              <a:gd name="adj" fmla="val 50000"/>
            </a:avLst>
          </a:prstGeom>
          <a:solidFill>
            <a:srgbClr val="036D99"/>
          </a:solidFill>
          <a:ln w="25400" cap="flat" cmpd="sng">
            <a:solidFill>
              <a:srgbClr val="036D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Análisis de necesidades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5922228" y="1376875"/>
            <a:ext cx="2623998" cy="511798"/>
          </a:xfrm>
          <a:prstGeom prst="chevron">
            <a:avLst>
              <a:gd name="adj" fmla="val 50000"/>
            </a:avLst>
          </a:prstGeom>
          <a:solidFill>
            <a:srgbClr val="0C4581"/>
          </a:solidFill>
          <a:ln w="25400" cap="flat" cmpd="sng">
            <a:solidFill>
              <a:srgbClr val="0C45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Elaboración del kit municipal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6"/>
          <p:cNvSpPr txBox="1"/>
          <p:nvPr/>
        </p:nvSpPr>
        <p:spPr>
          <a:xfrm>
            <a:off x="701041" y="2052123"/>
            <a:ext cx="2537460" cy="235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Generación de </a:t>
            </a: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encuesta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a municipalidades del país.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Entrevistas 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a encargados municipales y a directores regionales DGA y SEREMI MMA.</a:t>
            </a:r>
            <a:endParaRPr/>
          </a:p>
          <a:p>
            <a:pPr marL="17145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Noto Sans Symbols"/>
              <a:buNone/>
            </a:pPr>
            <a:endParaRPr sz="7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3336199" y="2037868"/>
            <a:ext cx="2769325" cy="1923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Análisis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 la encuesta y entrevistas.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Identificación de </a:t>
            </a: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necesidades de información y recomendaciones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para la generación del kit.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69690" y="2038962"/>
            <a:ext cx="2550441" cy="192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buSzPts val="1400"/>
              <a:buFont typeface="Noto Sans Symbols"/>
              <a:buChar char="✔"/>
            </a:pPr>
            <a:r>
              <a:rPr lang="es-MX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Definición del </a:t>
            </a:r>
            <a:r>
              <a:rPr lang="es-MX" b="1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público objetivo</a:t>
            </a:r>
            <a:r>
              <a:rPr lang="es-MX" dirty="0">
                <a:solidFill>
                  <a:srgbClr val="0070C0"/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 </a:t>
            </a:r>
            <a:r>
              <a:rPr lang="es-MX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y</a:t>
            </a:r>
            <a:r>
              <a:rPr lang="es-MX" sz="900" b="0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Segoe UI"/>
                <a:ea typeface="Verdana"/>
                <a:cs typeface="Segoe UI"/>
                <a:sym typeface="Verdana"/>
              </a:rPr>
              <a:t>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elementos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del kit.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Definición de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contenidos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es-MX" sz="140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generación de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diseños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 los productos del kit.</a:t>
            </a:r>
            <a:endParaRPr dirty="0"/>
          </a:p>
          <a:p>
            <a:pPr marL="17145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Noto Sans Symbols"/>
              <a:buNone/>
            </a:pPr>
            <a:endParaRPr sz="700" b="0" i="0" u="none" strike="noStrike" cap="none" dirty="0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7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7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/>
          <p:nvPr/>
        </p:nvSpPr>
        <p:spPr>
          <a:xfrm>
            <a:off x="1202826" y="1479688"/>
            <a:ext cx="2624100" cy="511200"/>
          </a:xfrm>
          <a:prstGeom prst="chevron">
            <a:avLst>
              <a:gd name="adj" fmla="val 50000"/>
            </a:avLst>
          </a:prstGeom>
          <a:solidFill>
            <a:srgbClr val="036D99"/>
          </a:solidFill>
          <a:ln w="25400" cap="flat" cmpd="sng">
            <a:solidFill>
              <a:srgbClr val="036D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Análisis de necesidades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7"/>
          <p:cNvGrpSpPr/>
          <p:nvPr/>
        </p:nvGrpSpPr>
        <p:grpSpPr>
          <a:xfrm>
            <a:off x="4139643" y="650765"/>
            <a:ext cx="4612844" cy="3930389"/>
            <a:chOff x="1098768" y="-56780"/>
            <a:chExt cx="4612844" cy="3930389"/>
          </a:xfrm>
        </p:grpSpPr>
        <p:sp>
          <p:nvSpPr>
            <p:cNvPr id="131" name="Google Shape;131;p7"/>
            <p:cNvSpPr/>
            <p:nvPr/>
          </p:nvSpPr>
          <p:spPr>
            <a:xfrm>
              <a:off x="2646721" y="-56780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 txBox="1"/>
            <p:nvPr/>
          </p:nvSpPr>
          <p:spPr>
            <a:xfrm>
              <a:off x="2694854" y="-8647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información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normativa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clara, actualizada y explicada en lenguaje accesible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8185" y="7032"/>
                  </a:moveTo>
                  <a:cubicBezTo>
                    <a:pt x="95611" y="10984"/>
                    <a:pt x="102123" y="16452"/>
                    <a:pt x="107299" y="23084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4194673" y="1067872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 txBox="1"/>
            <p:nvPr/>
          </p:nvSpPr>
          <p:spPr>
            <a:xfrm>
              <a:off x="4242806" y="1116005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información hidroclimática 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territorializada y comprensible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59951"/>
                  </a:moveTo>
                  <a:cubicBezTo>
                    <a:pt x="120009" y="70536"/>
                    <a:pt x="117217" y="80935"/>
                    <a:pt x="111908" y="90092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3603408" y="2887599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 txBox="1"/>
            <p:nvPr/>
          </p:nvSpPr>
          <p:spPr>
            <a:xfrm>
              <a:off x="3651541" y="2935732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formato modular, visual,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práctico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y de fácil actualización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7162" y="119571"/>
                  </a:moveTo>
                  <a:cubicBezTo>
                    <a:pt x="62404" y="120143"/>
                    <a:pt x="57596" y="120143"/>
                    <a:pt x="52838" y="119571"/>
                  </a:cubicBezTo>
                </a:path>
              </a:pathLst>
            </a:custGeom>
            <a:noFill/>
            <a:ln w="9525" cap="flat" cmpd="sng">
              <a:solidFill>
                <a:srgbClr val="4185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1690034" y="2887599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1738167" y="2935732"/>
              <a:ext cx="1420800" cy="8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incorporación de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enfoques de género y multicultural</a:t>
              </a:r>
              <a:endParaRPr sz="11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92" y="90092"/>
                  </a:moveTo>
                  <a:cubicBezTo>
                    <a:pt x="2783" y="80935"/>
                    <a:pt x="-8" y="70536"/>
                    <a:pt x="0" y="59951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098768" y="1067872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 txBox="1"/>
            <p:nvPr/>
          </p:nvSpPr>
          <p:spPr>
            <a:xfrm>
              <a:off x="1146901" y="1116005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orientaciones metodológicas para la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planificación 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 gestión local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701" y="23084"/>
                  </a:moveTo>
                  <a:cubicBezTo>
                    <a:pt x="17877" y="16453"/>
                    <a:pt x="24389" y="10984"/>
                    <a:pt x="31815" y="7032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7"/>
          <p:cNvSpPr txBox="1"/>
          <p:nvPr/>
        </p:nvSpPr>
        <p:spPr>
          <a:xfrm>
            <a:off x="1387324" y="2170295"/>
            <a:ext cx="225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Brechas identificadas: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8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8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8"/>
          <p:cNvSpPr/>
          <p:nvPr/>
        </p:nvSpPr>
        <p:spPr>
          <a:xfrm>
            <a:off x="4907775" y="1224150"/>
            <a:ext cx="3739200" cy="2695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1786650" y="2196995"/>
            <a:ext cx="2624100" cy="511800"/>
          </a:xfrm>
          <a:prstGeom prst="chevron">
            <a:avLst>
              <a:gd name="adj" fmla="val 50000"/>
            </a:avLst>
          </a:prstGeom>
          <a:solidFill>
            <a:srgbClr val="0C4581"/>
          </a:solidFill>
          <a:ln w="25400" cap="flat" cmpd="sng">
            <a:solidFill>
              <a:srgbClr val="0C45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Elaboración del kit municipal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8"/>
          <p:cNvSpPr txBox="1"/>
          <p:nvPr/>
        </p:nvSpPr>
        <p:spPr>
          <a:xfrm>
            <a:off x="4907775" y="1224150"/>
            <a:ext cx="3739200" cy="2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Guía técnica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Presentación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Folleto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Gráficas para redes sociales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9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9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Elementos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Google Shape;164;p9"/>
          <p:cNvCxnSpPr/>
          <p:nvPr/>
        </p:nvCxnSpPr>
        <p:spPr>
          <a:xfrm>
            <a:off x="2436718" y="1999666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5" name="Google Shape;165;p9"/>
          <p:cNvCxnSpPr/>
          <p:nvPr/>
        </p:nvCxnSpPr>
        <p:spPr>
          <a:xfrm rot="10800000">
            <a:off x="2194560" y="19970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" name="Google Shape;166;p9"/>
          <p:cNvSpPr/>
          <p:nvPr/>
        </p:nvSpPr>
        <p:spPr>
          <a:xfrm>
            <a:off x="2640827" y="2232660"/>
            <a:ext cx="5624683" cy="113757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2800847" y="1858438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…orientados al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público primario</a:t>
            </a: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personal funcionario de unidades de medio ambiente, recursos hídricos, SECPLAN y áreas técnicas afines de las municipalidades</a:t>
            </a: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8" name="Google Shape;168;p9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d3ba2b-5ec0-4ca2-805e-2d45ac521647" xsi:nil="true"/>
    <lcf76f155ced4ddcb4097134ff3c332f xmlns="0822a295-48ab-46c5-a5f9-9d91e8529e8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55920370CA5648B259693A6B7627AF" ma:contentTypeVersion="16" ma:contentTypeDescription="Create a new document." ma:contentTypeScope="" ma:versionID="f5b116f62056f4e0c7d04a82d5526072">
  <xsd:schema xmlns:xsd="http://www.w3.org/2001/XMLSchema" xmlns:xs="http://www.w3.org/2001/XMLSchema" xmlns:p="http://schemas.microsoft.com/office/2006/metadata/properties" xmlns:ns2="0822a295-48ab-46c5-a5f9-9d91e8529e85" xmlns:ns3="4cd3ba2b-5ec0-4ca2-805e-2d45ac521647" targetNamespace="http://schemas.microsoft.com/office/2006/metadata/properties" ma:root="true" ma:fieldsID="92ee728957e440a6041eae70de0d34fb" ns2:_="" ns3:_="">
    <xsd:import namespace="0822a295-48ab-46c5-a5f9-9d91e8529e85"/>
    <xsd:import namespace="4cd3ba2b-5ec0-4ca2-805e-2d45ac5216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2a295-48ab-46c5-a5f9-9d91e8529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0eee1e-ad38-437e-be40-fc9f033adc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3ba2b-5ec0-4ca2-805e-2d45ac52164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0db7e13-e7fc-48e4-92aa-40d7bebbad91}" ma:internalName="TaxCatchAll" ma:showField="CatchAllData" ma:web="4cd3ba2b-5ec0-4ca2-805e-2d45ac5216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1B78A4-3A9A-4987-8584-20AA2BD7B272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4cd3ba2b-5ec0-4ca2-805e-2d45ac521647"/>
    <ds:schemaRef ds:uri="0822a295-48ab-46c5-a5f9-9d91e8529e85"/>
  </ds:schemaRefs>
</ds:datastoreItem>
</file>

<file path=customXml/itemProps2.xml><?xml version="1.0" encoding="utf-8"?>
<ds:datastoreItem xmlns:ds="http://schemas.openxmlformats.org/officeDocument/2006/customXml" ds:itemID="{325F8FD1-24AE-4E07-84F2-C9C196D3A376}"/>
</file>

<file path=customXml/itemProps3.xml><?xml version="1.0" encoding="utf-8"?>
<ds:datastoreItem xmlns:ds="http://schemas.openxmlformats.org/officeDocument/2006/customXml" ds:itemID="{EAD8B341-6F54-4306-96B9-7642A40B30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1219</Words>
  <Application>Microsoft Office PowerPoint</Application>
  <PresentationFormat>Presentación en pantalla (16:9)</PresentationFormat>
  <Paragraphs>167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Noto Sans Symbols</vt:lpstr>
      <vt:lpstr>Segoe UI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Irene Bernaus L.</dc:creator>
  <cp:lastModifiedBy>BernausLopez, Irene (FAOCL)</cp:lastModifiedBy>
  <cp:revision>42</cp:revision>
  <dcterms:modified xsi:type="dcterms:W3CDTF">2026-08-10T19:36:21Z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0x0101006B55920370CA5648B259693A6B7627AF</vt:lpwstr>
  </property>
  <property fmtid="{D5CDD505-2E9C-101B-9397-08002B2CF9AE}" pid="3" name="MediaServiceImageTags">
    <vt:lpwstr/>
  </property>
</Properties>
</file>